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8" r:id="rId3"/>
    <p:sldId id="261" r:id="rId4"/>
    <p:sldId id="262" r:id="rId5"/>
    <p:sldId id="265" r:id="rId6"/>
    <p:sldId id="298" r:id="rId7"/>
    <p:sldId id="289" r:id="rId8"/>
    <p:sldId id="271" r:id="rId9"/>
    <p:sldId id="272" r:id="rId10"/>
    <p:sldId id="297" r:id="rId11"/>
    <p:sldId id="296" r:id="rId12"/>
    <p:sldId id="295" r:id="rId13"/>
    <p:sldId id="291" r:id="rId14"/>
    <p:sldId id="276" r:id="rId15"/>
    <p:sldId id="274" r:id="rId16"/>
    <p:sldId id="275" r:id="rId17"/>
    <p:sldId id="292" r:id="rId18"/>
    <p:sldId id="290" r:id="rId19"/>
    <p:sldId id="293" r:id="rId20"/>
    <p:sldId id="294" r:id="rId21"/>
    <p:sldId id="277" r:id="rId22"/>
    <p:sldId id="279" r:id="rId23"/>
    <p:sldId id="288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A31C4A-695C-097F-8BBA-CD56D9CB753B}" name="Welling Shantanu Sanjay" initials="WS" userId="S::210010076@iitb.ac.in::757d6e15-48cc-4037-9f39-f7632bd485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33D3B-B6E9-4C2C-874E-0D71D07D9D6B}" v="3598" dt="2023-04-11T18:45:38.137"/>
    <p1510:client id="{0DB995C7-F395-0D3A-8F60-657F71A25F8E}" v="39" dt="2023-11-26T16:19:30.095"/>
    <p1510:client id="{0F5C3D86-9F7B-62BD-5202-A18D49A7D28D}" v="1337" dt="2023-04-11T18:34:12.455"/>
    <p1510:client id="{44330699-7128-F831-BF17-C77D7139DAA0}" v="4" dt="2023-04-13T06:01:01.175"/>
    <p1510:client id="{68B35C0D-9001-05EF-A696-0F432B1DC0D3}" v="1" dt="2023-04-14T08:53:04.305"/>
    <p1510:client id="{86053D91-0C1B-4AC9-97CA-22C4FEEB0558}" v="18" dt="2023-04-11T14:01:34.533"/>
    <p1510:client id="{8D5C6B41-2C4B-88D6-9B82-498878D38EC2}" v="6" dt="2023-04-13T06:26:20.989"/>
    <p1510:client id="{900C0023-CFCB-0A8E-7FF0-CC40E74DBFC0}" v="38" dt="2023-04-11T14:52:54.273"/>
    <p1510:client id="{99E52D9A-0D05-82A2-EB7D-4884CA08FA64}" v="590" dt="2023-11-27T09:35:30.140"/>
    <p1510:client id="{A7F52807-7C44-FFA1-ABA9-1B463834F364}" v="600" dt="2023-11-27T11:17:07.130"/>
    <p1510:client id="{BE6C4CAC-B9B3-1751-3F99-1DBE4EBF068B}" v="57" dt="2023-04-12T21:19:35.945"/>
    <p1510:client id="{C27E891A-9E9A-CE14-D656-63D81594310D}" v="1263" dt="2023-04-14T09:32:21.549"/>
    <p1510:client id="{C5DA07F8-2DBA-F9BC-6E7A-0B7D98B730FC}" v="205" dt="2023-04-11T18:41:04.162"/>
    <p1510:client id="{D12700F7-2355-B331-AE45-1BAADC9C4BB0}" v="193" dt="2023-11-25T10:29:16.416"/>
    <p1510:client id="{DEA1F03D-1494-3B27-3BA7-3F3D19F01C2F}" v="243" dt="2023-11-27T11:44:23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F7551-172F-4D13-99DF-E6540F6E9CC0}" type="datetimeFigureOut">
              <a:t>11/27/2023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09B4B-81DE-4F9B-88C0-ABDB8F164B7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47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 is sum of all </a:t>
            </a:r>
            <a:r>
              <a:rPr lang="en-US" err="1">
                <a:cs typeface="Calibri"/>
              </a:rPr>
              <a:t>Bpq</a:t>
            </a:r>
            <a:r>
              <a:rPr lang="en-US">
                <a:cs typeface="Calibri"/>
              </a:rPr>
              <a:t> for a </a:t>
            </a:r>
            <a:r>
              <a:rPr lang="en-US" err="1">
                <a:cs typeface="Calibri"/>
              </a:rPr>
              <a:t>superpixel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Lamda and sigma are user defined hyperparameters</a:t>
            </a:r>
          </a:p>
          <a:p>
            <a:r>
              <a:rPr lang="en-US">
                <a:cs typeface="Calibri"/>
              </a:rPr>
              <a:t>Numerator = difference of histogram vectors</a:t>
            </a:r>
          </a:p>
          <a:p>
            <a:r>
              <a:rPr lang="en-US">
                <a:cs typeface="Calibri"/>
              </a:rPr>
              <a:t>Denominator = distance between centroids</a:t>
            </a:r>
          </a:p>
          <a:p>
            <a:r>
              <a:rPr lang="en-US">
                <a:cs typeface="Calibri"/>
              </a:rPr>
              <a:t>Probability is calculated as ratio of histogram values of standardized mean intensity of that </a:t>
            </a:r>
            <a:r>
              <a:rPr lang="en-US" err="1">
                <a:cs typeface="Calibri"/>
              </a:rPr>
              <a:t>superpixel</a:t>
            </a:r>
            <a:r>
              <a:rPr lang="en-US">
                <a:cs typeface="Calibri"/>
              </a:rPr>
              <a:t> and total number of pixels in the histogram</a:t>
            </a:r>
          </a:p>
          <a:p>
            <a:r>
              <a:rPr lang="en-US">
                <a:cs typeface="Calibri"/>
              </a:rPr>
              <a:t>Ho is Histogram of intensities for object (marked by user)</a:t>
            </a:r>
          </a:p>
          <a:p>
            <a:r>
              <a:rPr lang="en-US">
                <a:cs typeface="Calibri"/>
              </a:rPr>
              <a:t>Hb is histogram of intensities for background (marked by user)</a:t>
            </a:r>
          </a:p>
          <a:p>
            <a:r>
              <a:rPr lang="en-US">
                <a:cs typeface="Calibri"/>
              </a:rPr>
              <a:t>Then we add edges to the graph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9B4B-81DE-4F9B-88C0-ABDB8F164B7F}" type="slidenum"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8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34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1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4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9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62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3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1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" descr="Different Hand Drawn Graphs">
            <a:extLst>
              <a:ext uri="{FF2B5EF4-FFF2-40B4-BE49-F238E27FC236}">
                <a16:creationId xmlns:a16="http://schemas.microsoft.com/office/drawing/2014/main" id="{97A13864-C750-D3AB-1140-C17E21AD7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733573" cy="3204134"/>
          </a:xfrm>
        </p:spPr>
        <p:txBody>
          <a:bodyPr anchor="b">
            <a:normAutofit/>
          </a:bodyPr>
          <a:lstStyle/>
          <a:p>
            <a:r>
              <a:rPr lang="en-GB" sz="4400">
                <a:solidFill>
                  <a:schemeClr val="bg1"/>
                </a:solidFill>
                <a:ea typeface="Calibri Light"/>
                <a:cs typeface="Calibri Light"/>
              </a:rPr>
              <a:t>SuperPixel Image Segmentation using Graph Cuts and SLIC</a:t>
            </a:r>
            <a:endParaRPr lang="en-GB" sz="44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000" dirty="0">
                <a:solidFill>
                  <a:schemeClr val="bg1"/>
                </a:solidFill>
                <a:ea typeface="Calibri"/>
                <a:cs typeface="Calibri"/>
              </a:rPr>
              <a:t>Shantanu Welling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GB" sz="2000" dirty="0">
                <a:solidFill>
                  <a:schemeClr val="bg1"/>
                </a:solidFill>
                <a:cs typeface="Calibri"/>
              </a:rPr>
              <a:t>Isha Arora</a:t>
            </a:r>
          </a:p>
          <a:p>
            <a:r>
              <a:rPr lang="en-GB" sz="2000" dirty="0">
                <a:solidFill>
                  <a:schemeClr val="bg1"/>
                </a:solidFill>
                <a:cs typeface="Calibri"/>
              </a:rPr>
              <a:t>Karan </a:t>
            </a:r>
            <a:r>
              <a:rPr lang="en-GB" sz="2000" dirty="0" err="1">
                <a:solidFill>
                  <a:schemeClr val="bg1"/>
                </a:solidFill>
                <a:cs typeface="Calibri"/>
              </a:rPr>
              <a:t>Godara</a:t>
            </a:r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2DBC-7924-844C-49DC-026C885D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5" y="174829"/>
            <a:ext cx="10168128" cy="117957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Results</a:t>
            </a:r>
            <a:br>
              <a:rPr lang="en-GB" dirty="0"/>
            </a:br>
            <a:r>
              <a:rPr lang="en-GB" dirty="0">
                <a:solidFill>
                  <a:srgbClr val="040C28"/>
                </a:solidFill>
                <a:ea typeface="+mj-lt"/>
                <a:cs typeface="+mj-lt"/>
              </a:rPr>
              <a:t>σ </a:t>
            </a:r>
            <a:r>
              <a:rPr lang="en-GB" dirty="0">
                <a:solidFill>
                  <a:srgbClr val="040C28"/>
                </a:solidFill>
              </a:rPr>
              <a:t> </a:t>
            </a:r>
            <a:r>
              <a:rPr lang="en-GB" dirty="0"/>
              <a:t>Comparison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5491DC-E600-5E92-ABE2-15471D53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6" t="11765" r="23703" b="12395"/>
          <a:stretch/>
        </p:blipFill>
        <p:spPr>
          <a:xfrm>
            <a:off x="701113" y="1809831"/>
            <a:ext cx="3148181" cy="3233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EDBF9-1EB1-036A-7C14-D1295C9CC657}"/>
              </a:ext>
            </a:extLst>
          </p:cNvPr>
          <p:cNvSpPr txBox="1"/>
          <p:nvPr/>
        </p:nvSpPr>
        <p:spPr>
          <a:xfrm>
            <a:off x="6332737" y="6761825"/>
            <a:ext cx="2743199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pic>
        <p:nvPicPr>
          <p:cNvPr id="13" name="Picture 12" descr="A bouquet of flowers on a black background&#10;&#10;Description automatically generated">
            <a:extLst>
              <a:ext uri="{FF2B5EF4-FFF2-40B4-BE49-F238E27FC236}">
                <a16:creationId xmlns:a16="http://schemas.microsoft.com/office/drawing/2014/main" id="{C0C1419C-CBE3-0D83-29BA-87DC69FD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324" y="1716656"/>
            <a:ext cx="3509354" cy="3525328"/>
          </a:xfrm>
          <a:prstGeom prst="rect">
            <a:avLst/>
          </a:prstGeom>
        </p:spPr>
      </p:pic>
      <p:pic>
        <p:nvPicPr>
          <p:cNvPr id="14" name="Picture 13" descr="A bouquet of flowers on a black background&#10;&#10;Description automatically generated">
            <a:extLst>
              <a:ext uri="{FF2B5EF4-FFF2-40B4-BE49-F238E27FC236}">
                <a16:creationId xmlns:a16="http://schemas.microsoft.com/office/drawing/2014/main" id="{15580283-DED3-7031-559C-95BBAB5FA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33" y="1802921"/>
            <a:ext cx="3322448" cy="33384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91F360-1DC4-40E9-C7CF-9ACE958F1DDF}"/>
              </a:ext>
            </a:extLst>
          </p:cNvPr>
          <p:cNvSpPr txBox="1"/>
          <p:nvPr/>
        </p:nvSpPr>
        <p:spPr>
          <a:xfrm>
            <a:off x="1063963" y="5380611"/>
            <a:ext cx="104876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Sigma = 0.1, 10, 25</a:t>
            </a:r>
          </a:p>
        </p:txBody>
      </p:sp>
    </p:spTree>
    <p:extLst>
      <p:ext uri="{BB962C8B-B14F-4D97-AF65-F5344CB8AC3E}">
        <p14:creationId xmlns:p14="http://schemas.microsoft.com/office/powerpoint/2010/main" val="283022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82A4-D22B-70C4-3D37-30E5C52C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26" y="-184606"/>
            <a:ext cx="10168128" cy="1179576"/>
          </a:xfrm>
        </p:spPr>
        <p:txBody>
          <a:bodyPr/>
          <a:lstStyle/>
          <a:p>
            <a:pPr algn="ctr"/>
            <a:r>
              <a:rPr lang="en-GB" dirty="0"/>
              <a:t>Results RGB vs </a:t>
            </a:r>
            <a:r>
              <a:rPr lang="en-GB" dirty="0" err="1"/>
              <a:t>CIELab</a:t>
            </a:r>
            <a:endParaRPr lang="en-US" dirty="0" err="1"/>
          </a:p>
        </p:txBody>
      </p:sp>
      <p:pic>
        <p:nvPicPr>
          <p:cNvPr id="3" name="Picture 2" descr="A close up of a rabbit&#10;&#10;Description automatically generated">
            <a:extLst>
              <a:ext uri="{FF2B5EF4-FFF2-40B4-BE49-F238E27FC236}">
                <a16:creationId xmlns:a16="http://schemas.microsoft.com/office/drawing/2014/main" id="{B40E7405-67F9-602A-EA72-8E4F6E624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2" t="18085" r="13915" b="11702"/>
          <a:stretch/>
        </p:blipFill>
        <p:spPr>
          <a:xfrm>
            <a:off x="4226942" y="836282"/>
            <a:ext cx="3810014" cy="2450884"/>
          </a:xfrm>
          <a:prstGeom prst="rect">
            <a:avLst/>
          </a:prstGeom>
        </p:spPr>
      </p:pic>
      <p:pic>
        <p:nvPicPr>
          <p:cNvPr id="4" name="Picture 3" descr="A close up of a rabbit&#10;&#10;Description automatically generated">
            <a:extLst>
              <a:ext uri="{FF2B5EF4-FFF2-40B4-BE49-F238E27FC236}">
                <a16:creationId xmlns:a16="http://schemas.microsoft.com/office/drawing/2014/main" id="{C2079A3B-E8AC-8BB3-34ED-5463612E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5" t="12543" r="9467" b="450"/>
          <a:stretch/>
        </p:blipFill>
        <p:spPr>
          <a:xfrm>
            <a:off x="4600755" y="3718615"/>
            <a:ext cx="3437824" cy="2489590"/>
          </a:xfrm>
          <a:prstGeom prst="rect">
            <a:avLst/>
          </a:prstGeom>
        </p:spPr>
      </p:pic>
      <p:pic>
        <p:nvPicPr>
          <p:cNvPr id="5" name="Picture 4" descr="A close-up of a rabbit&#10;&#10;Description automatically generated">
            <a:extLst>
              <a:ext uri="{FF2B5EF4-FFF2-40B4-BE49-F238E27FC236}">
                <a16:creationId xmlns:a16="http://schemas.microsoft.com/office/drawing/2014/main" id="{A74967A1-5B87-557C-3FC8-4CE2B5B1D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54" y="842333"/>
            <a:ext cx="3942991" cy="2470391"/>
          </a:xfrm>
          <a:prstGeom prst="rect">
            <a:avLst/>
          </a:prstGeom>
        </p:spPr>
      </p:pic>
      <p:pic>
        <p:nvPicPr>
          <p:cNvPr id="6" name="Picture 5" descr="A rabbit with red lines on it&#10;&#10;Description automatically generated">
            <a:extLst>
              <a:ext uri="{FF2B5EF4-FFF2-40B4-BE49-F238E27FC236}">
                <a16:creationId xmlns:a16="http://schemas.microsoft.com/office/drawing/2014/main" id="{E7F6BE0E-904C-F44A-B3EC-81FDAD0B8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54" y="3847201"/>
            <a:ext cx="3942991" cy="2470391"/>
          </a:xfrm>
          <a:prstGeom prst="rect">
            <a:avLst/>
          </a:prstGeom>
        </p:spPr>
      </p:pic>
      <p:pic>
        <p:nvPicPr>
          <p:cNvPr id="10" name="Picture 9" descr="A white silhouette of a dog&#10;&#10;Description automatically generated">
            <a:extLst>
              <a:ext uri="{FF2B5EF4-FFF2-40B4-BE49-F238E27FC236}">
                <a16:creationId xmlns:a16="http://schemas.microsoft.com/office/drawing/2014/main" id="{0CF79096-D77C-56DE-4593-3E4D9480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939" y="842334"/>
            <a:ext cx="3813595" cy="2384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28C60-9E03-1129-1F36-C9A051842252}"/>
              </a:ext>
            </a:extLst>
          </p:cNvPr>
          <p:cNvSpPr txBox="1"/>
          <p:nvPr/>
        </p:nvSpPr>
        <p:spPr>
          <a:xfrm>
            <a:off x="8267287" y="3525052"/>
            <a:ext cx="389679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Original Image, Segmented Image in RGB, ground truth mask, user marking, </a:t>
            </a:r>
            <a:r>
              <a:rPr lang="en-US" sz="2400" dirty="0" err="1"/>
              <a:t>CIElab</a:t>
            </a:r>
            <a:r>
              <a:rPr lang="en-US" sz="2400" dirty="0"/>
              <a:t> segmentation (From top left ..)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83A81-8C28-DB82-B44E-1C4BDB9277C7}"/>
              </a:ext>
            </a:extLst>
          </p:cNvPr>
          <p:cNvSpPr txBox="1"/>
          <p:nvPr/>
        </p:nvSpPr>
        <p:spPr>
          <a:xfrm>
            <a:off x="7597709" y="6026791"/>
            <a:ext cx="46781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Accuracy 99.94%, 99.92% on Lab and RGB channel </a:t>
            </a:r>
          </a:p>
        </p:txBody>
      </p:sp>
    </p:spTree>
    <p:extLst>
      <p:ext uri="{BB962C8B-B14F-4D97-AF65-F5344CB8AC3E}">
        <p14:creationId xmlns:p14="http://schemas.microsoft.com/office/powerpoint/2010/main" val="252978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3AC1-6FBB-162B-1C01-66051CA9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-184606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Results </a:t>
            </a:r>
            <a:r>
              <a:rPr lang="en-GB" dirty="0" err="1"/>
              <a:t>Colorspace</a:t>
            </a:r>
            <a:r>
              <a:rPr lang="en-GB" dirty="0"/>
              <a:t> Comparison</a:t>
            </a:r>
          </a:p>
        </p:txBody>
      </p:sp>
      <p:pic>
        <p:nvPicPr>
          <p:cNvPr id="3" name="Picture 2" descr="A group of donuts with sprinkles&#10;&#10;Description automatically generated">
            <a:extLst>
              <a:ext uri="{FF2B5EF4-FFF2-40B4-BE49-F238E27FC236}">
                <a16:creationId xmlns:a16="http://schemas.microsoft.com/office/drawing/2014/main" id="{1D1C388D-3A87-11B7-E86C-D8E495B3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2" y="635690"/>
            <a:ext cx="5290868" cy="2969941"/>
          </a:xfrm>
          <a:prstGeom prst="rect">
            <a:avLst/>
          </a:prstGeom>
        </p:spPr>
      </p:pic>
      <p:pic>
        <p:nvPicPr>
          <p:cNvPr id="5" name="Picture 4" descr="A group of donuts with sprinkles&#10;&#10;Description automatically generated">
            <a:extLst>
              <a:ext uri="{FF2B5EF4-FFF2-40B4-BE49-F238E27FC236}">
                <a16:creationId xmlns:a16="http://schemas.microsoft.com/office/drawing/2014/main" id="{F4E73403-EAD2-C312-F64D-F821CCB44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7" b="-445"/>
          <a:stretch/>
        </p:blipFill>
        <p:spPr>
          <a:xfrm>
            <a:off x="5937847" y="644416"/>
            <a:ext cx="5549662" cy="3102651"/>
          </a:xfrm>
          <a:prstGeom prst="rect">
            <a:avLst/>
          </a:prstGeom>
        </p:spPr>
      </p:pic>
      <p:pic>
        <p:nvPicPr>
          <p:cNvPr id="4" name="Picture 3" descr="A group of donuts with sprinkles&#10;&#10;Description automatically generated">
            <a:extLst>
              <a:ext uri="{FF2B5EF4-FFF2-40B4-BE49-F238E27FC236}">
                <a16:creationId xmlns:a16="http://schemas.microsoft.com/office/drawing/2014/main" id="{47691302-02DD-E42E-8A38-312E1E6C9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28" t="15603" r="9906" b="17021"/>
          <a:stretch/>
        </p:blipFill>
        <p:spPr>
          <a:xfrm>
            <a:off x="488830" y="3611113"/>
            <a:ext cx="5305250" cy="308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C6C79-D2A7-DC34-26A2-1123D214DA73}"/>
              </a:ext>
            </a:extLst>
          </p:cNvPr>
          <p:cNvSpPr txBox="1"/>
          <p:nvPr/>
        </p:nvSpPr>
        <p:spPr>
          <a:xfrm>
            <a:off x="6081049" y="4225452"/>
            <a:ext cx="480176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     Original image, </a:t>
            </a:r>
            <a:r>
              <a:rPr lang="en-US" sz="2400" b="1" dirty="0" err="1"/>
              <a:t>CIELab</a:t>
            </a:r>
            <a:r>
              <a:rPr lang="en-US" sz="2400" b="1" dirty="0"/>
              <a:t>   segmentation</a:t>
            </a:r>
            <a:endParaRPr lang="en-US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RGB Segmentation</a:t>
            </a:r>
          </a:p>
        </p:txBody>
      </p:sp>
    </p:spTree>
    <p:extLst>
      <p:ext uri="{BB962C8B-B14F-4D97-AF65-F5344CB8AC3E}">
        <p14:creationId xmlns:p14="http://schemas.microsoft.com/office/powerpoint/2010/main" val="3167265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3AC1-6FBB-162B-1C01-66051CA9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Results</a:t>
            </a:r>
            <a:endParaRPr lang="en-US"/>
          </a:p>
        </p:txBody>
      </p:sp>
      <p:pic>
        <p:nvPicPr>
          <p:cNvPr id="7" name="Picture 6" descr="A bunch of bananas with a red apple&#10;&#10;Description automatically generated">
            <a:extLst>
              <a:ext uri="{FF2B5EF4-FFF2-40B4-BE49-F238E27FC236}">
                <a16:creationId xmlns:a16="http://schemas.microsoft.com/office/drawing/2014/main" id="{EAC8B5EC-90FA-72B1-9585-40B3C3AC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96" y="2076091"/>
            <a:ext cx="4369987" cy="3625970"/>
          </a:xfrm>
          <a:prstGeom prst="rect">
            <a:avLst/>
          </a:prstGeom>
        </p:spPr>
      </p:pic>
      <p:pic>
        <p:nvPicPr>
          <p:cNvPr id="8" name="Picture 7" descr="A close up of an apple&#10;&#10;Description automatically generated">
            <a:extLst>
              <a:ext uri="{FF2B5EF4-FFF2-40B4-BE49-F238E27FC236}">
                <a16:creationId xmlns:a16="http://schemas.microsoft.com/office/drawing/2014/main" id="{3F32D463-379F-980A-1402-D5229FEC8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48" y="1831675"/>
            <a:ext cx="490549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3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E2F2-7F6A-3FD8-22AA-3135E44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932" y="121458"/>
            <a:ext cx="10168128" cy="1179576"/>
          </a:xfrm>
        </p:spPr>
        <p:txBody>
          <a:bodyPr/>
          <a:lstStyle/>
          <a:p>
            <a:pPr algn="ctr"/>
            <a:r>
              <a:rPr lang="en-US"/>
              <a:t>Results</a:t>
            </a:r>
          </a:p>
        </p:txBody>
      </p:sp>
      <p:pic>
        <p:nvPicPr>
          <p:cNvPr id="4" name="Picture 4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BEAFA496-8241-E72D-4D62-4B6B3E24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1" y="1264607"/>
            <a:ext cx="11979562" cy="432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8FD9E-56BB-3AEF-7947-B7495450A802}"/>
              </a:ext>
            </a:extLst>
          </p:cNvPr>
          <p:cNvSpPr txBox="1"/>
          <p:nvPr/>
        </p:nvSpPr>
        <p:spPr>
          <a:xfrm>
            <a:off x="483466" y="5889624"/>
            <a:ext cx="112351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Simple Linear Iterative Clustering Algorithm Over-Segmentation (SLICO) for </a:t>
            </a:r>
            <a:r>
              <a:rPr lang="en-US" sz="2400" err="1"/>
              <a:t>Superpixel</a:t>
            </a:r>
            <a:r>
              <a:rPr lang="en-US" sz="2400"/>
              <a:t> generation in </a:t>
            </a:r>
            <a:r>
              <a:rPr lang="en-US" sz="2400" err="1"/>
              <a:t>CIELab</a:t>
            </a:r>
            <a:r>
              <a:rPr lang="en-US" sz="2400"/>
              <a:t> </a:t>
            </a:r>
            <a:r>
              <a:rPr lang="en-US" sz="2400" err="1"/>
              <a:t>colorspace</a:t>
            </a:r>
          </a:p>
        </p:txBody>
      </p:sp>
    </p:spTree>
    <p:extLst>
      <p:ext uri="{BB962C8B-B14F-4D97-AF65-F5344CB8AC3E}">
        <p14:creationId xmlns:p14="http://schemas.microsoft.com/office/powerpoint/2010/main" val="27671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E783-4494-B640-1FCA-86D39820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Results</a:t>
            </a:r>
            <a:br>
              <a:rPr lang="en-GB" dirty="0"/>
            </a:br>
            <a:r>
              <a:rPr lang="en-GB" dirty="0"/>
              <a:t>Similar </a:t>
            </a:r>
            <a:r>
              <a:rPr lang="en-GB" dirty="0" err="1"/>
              <a:t>color</a:t>
            </a:r>
            <a:r>
              <a:rPr lang="en-GB" dirty="0"/>
              <a:t> assignment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6C1BA1-8C2F-BF57-56BC-628F39DA9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67" r="-1669" b="167"/>
          <a:stretch/>
        </p:blipFill>
        <p:spPr>
          <a:xfrm>
            <a:off x="750679" y="2137713"/>
            <a:ext cx="5442335" cy="3746205"/>
          </a:xfrm>
        </p:spPr>
      </p:pic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7A94F4C4-F2C1-D770-66C6-CE472E32A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8" t="11124" r="14771" b="11716"/>
          <a:stretch/>
        </p:blipFill>
        <p:spPr>
          <a:xfrm>
            <a:off x="6196613" y="2070717"/>
            <a:ext cx="5273769" cy="3812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E1D9C-11CD-D854-4DCC-167664F524D6}"/>
              </a:ext>
            </a:extLst>
          </p:cNvPr>
          <p:cNvSpPr txBox="1"/>
          <p:nvPr/>
        </p:nvSpPr>
        <p:spPr>
          <a:xfrm>
            <a:off x="1760738" y="6125591"/>
            <a:ext cx="8951650" cy="443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33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3AC1-6FBB-162B-1C01-66051CA9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Results</a:t>
            </a:r>
            <a:br>
              <a:rPr lang="en-GB" dirty="0"/>
            </a:br>
            <a:r>
              <a:rPr lang="en-GB" dirty="0"/>
              <a:t>Constrained graph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EBD1EF-716D-AF50-DF86-32EA33042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00" r="-150" b="200"/>
          <a:stretch/>
        </p:blipFill>
        <p:spPr>
          <a:xfrm>
            <a:off x="740769" y="2019344"/>
            <a:ext cx="5546266" cy="3966696"/>
          </a:xfrm>
        </p:spPr>
      </p:pic>
      <p:pic>
        <p:nvPicPr>
          <p:cNvPr id="5" name="Picture 5" descr="Map, scatter chart&#10;&#10;Description automatically generated">
            <a:extLst>
              <a:ext uri="{FF2B5EF4-FFF2-40B4-BE49-F238E27FC236}">
                <a16:creationId xmlns:a16="http://schemas.microsoft.com/office/drawing/2014/main" id="{00DDC23E-9BE6-EC37-33A1-0D589EC03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8" t="11354" r="14744" b="12882"/>
          <a:stretch/>
        </p:blipFill>
        <p:spPr>
          <a:xfrm>
            <a:off x="6290568" y="2018930"/>
            <a:ext cx="5320410" cy="39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3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3AC1-6FBB-162B-1C01-66051CA9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Results: Superpixel granularity</a:t>
            </a:r>
            <a:endParaRPr lang="en-US" dirty="0"/>
          </a:p>
        </p:txBody>
      </p:sp>
      <p:pic>
        <p:nvPicPr>
          <p:cNvPr id="3" name="Picture 2" descr="A zebra eating grass on a white background&#10;&#10;Description automatically generated">
            <a:extLst>
              <a:ext uri="{FF2B5EF4-FFF2-40B4-BE49-F238E27FC236}">
                <a16:creationId xmlns:a16="http://schemas.microsoft.com/office/drawing/2014/main" id="{01C30BDD-BA96-ACD0-A943-12DEC73DD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65" b="-350"/>
          <a:stretch/>
        </p:blipFill>
        <p:spPr>
          <a:xfrm>
            <a:off x="7160160" y="1616015"/>
            <a:ext cx="4928357" cy="4129188"/>
          </a:xfrm>
          <a:prstGeom prst="rect">
            <a:avLst/>
          </a:prstGeom>
        </p:spPr>
      </p:pic>
      <p:pic>
        <p:nvPicPr>
          <p:cNvPr id="4" name="Picture 3" descr="A zebra grazing on grass&#10;&#10;Description automatically generated">
            <a:extLst>
              <a:ext uri="{FF2B5EF4-FFF2-40B4-BE49-F238E27FC236}">
                <a16:creationId xmlns:a16="http://schemas.microsoft.com/office/drawing/2014/main" id="{FD192040-B832-F192-40A6-4E126A3D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17" y="1663730"/>
            <a:ext cx="6096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8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82A4-D22B-70C4-3D37-30E5C52C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26" y="2300"/>
            <a:ext cx="10168128" cy="1179576"/>
          </a:xfrm>
        </p:spPr>
        <p:txBody>
          <a:bodyPr/>
          <a:lstStyle/>
          <a:p>
            <a:pPr algn="ctr"/>
            <a:r>
              <a:rPr lang="en-GB"/>
              <a:t>Results</a:t>
            </a:r>
            <a:endParaRPr lang="en-US"/>
          </a:p>
        </p:txBody>
      </p:sp>
      <p:pic>
        <p:nvPicPr>
          <p:cNvPr id="4" name="Picture 3" descr="A black bear with a white background&#10;&#10;Description automatically generated">
            <a:extLst>
              <a:ext uri="{FF2B5EF4-FFF2-40B4-BE49-F238E27FC236}">
                <a16:creationId xmlns:a16="http://schemas.microsoft.com/office/drawing/2014/main" id="{3DA5A2DA-D384-9702-9039-6CBF61FF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60" y="1932318"/>
            <a:ext cx="5291995" cy="3654725"/>
          </a:xfrm>
          <a:prstGeom prst="rect">
            <a:avLst/>
          </a:prstGeom>
        </p:spPr>
      </p:pic>
      <p:pic>
        <p:nvPicPr>
          <p:cNvPr id="6" name="Picture 5" descr="A black bear walking in the grass&#10;&#10;Description automatically generated">
            <a:extLst>
              <a:ext uri="{FF2B5EF4-FFF2-40B4-BE49-F238E27FC236}">
                <a16:creationId xmlns:a16="http://schemas.microsoft.com/office/drawing/2014/main" id="{9279BD69-1217-715E-2BE6-2BDA7A44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7" y="1927375"/>
            <a:ext cx="5377131" cy="35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90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3AC1-6FBB-162B-1C01-66051CA9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Results</a:t>
            </a:r>
            <a:endParaRPr lang="en-US"/>
          </a:p>
        </p:txBody>
      </p:sp>
      <p:pic>
        <p:nvPicPr>
          <p:cNvPr id="5" name="Picture 4" descr="A red and white kite in the air&#10;&#10;Description automatically generated">
            <a:extLst>
              <a:ext uri="{FF2B5EF4-FFF2-40B4-BE49-F238E27FC236}">
                <a16:creationId xmlns:a16="http://schemas.microsoft.com/office/drawing/2014/main" id="{75A7FF84-49E6-4F92-46AC-F94A5D62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3" y="1887478"/>
            <a:ext cx="3669821" cy="2752366"/>
          </a:xfrm>
          <a:prstGeom prst="rect">
            <a:avLst/>
          </a:prstGeom>
        </p:spPr>
      </p:pic>
      <p:pic>
        <p:nvPicPr>
          <p:cNvPr id="7" name="Picture 6" descr="A red and white kite&#10;&#10;Description automatically generated">
            <a:extLst>
              <a:ext uri="{FF2B5EF4-FFF2-40B4-BE49-F238E27FC236}">
                <a16:creationId xmlns:a16="http://schemas.microsoft.com/office/drawing/2014/main" id="{750EBF54-D4A2-E631-CBBE-E72247FA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927" y="1716657"/>
            <a:ext cx="4121091" cy="3151517"/>
          </a:xfrm>
          <a:prstGeom prst="rect">
            <a:avLst/>
          </a:prstGeom>
        </p:spPr>
      </p:pic>
      <p:pic>
        <p:nvPicPr>
          <p:cNvPr id="8" name="Picture 7" descr="A kite in the sky&#10;&#10;Description automatically generated">
            <a:extLst>
              <a:ext uri="{FF2B5EF4-FFF2-40B4-BE49-F238E27FC236}">
                <a16:creationId xmlns:a16="http://schemas.microsoft.com/office/drawing/2014/main" id="{C5601661-5A47-DB12-3814-B1BC4FB9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033" y="1873100"/>
            <a:ext cx="3799218" cy="27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1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AD59-5E7F-1F10-F871-C9CAA6F5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Method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9F83EC0-F50C-850C-63D4-7DC0F6E26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510" y="2478024"/>
            <a:ext cx="6652243" cy="3694176"/>
          </a:xfrm>
        </p:spPr>
      </p:pic>
    </p:spTree>
    <p:extLst>
      <p:ext uri="{BB962C8B-B14F-4D97-AF65-F5344CB8AC3E}">
        <p14:creationId xmlns:p14="http://schemas.microsoft.com/office/powerpoint/2010/main" val="2757990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3AC1-6FBB-162B-1C01-66051CA9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Results</a:t>
            </a:r>
            <a:endParaRPr lang="en-US"/>
          </a:p>
        </p:txBody>
      </p:sp>
      <p:pic>
        <p:nvPicPr>
          <p:cNvPr id="4" name="Picture 3" descr="A red stop sign with a hole in the middle&#10;&#10;Description automatically generated">
            <a:extLst>
              <a:ext uri="{FF2B5EF4-FFF2-40B4-BE49-F238E27FC236}">
                <a16:creationId xmlns:a16="http://schemas.microsoft.com/office/drawing/2014/main" id="{DDF28922-DDD3-AE4D-BBE1-C64D8E215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7" r="6719" b="11073"/>
          <a:stretch/>
        </p:blipFill>
        <p:spPr>
          <a:xfrm>
            <a:off x="8330185" y="1544128"/>
            <a:ext cx="2711318" cy="4664219"/>
          </a:xfrm>
          <a:prstGeom prst="rect">
            <a:avLst/>
          </a:prstGeom>
        </p:spPr>
      </p:pic>
      <p:pic>
        <p:nvPicPr>
          <p:cNvPr id="6" name="Picture 5" descr="A stop sign on a pole&#10;&#10;Description automatically generated">
            <a:extLst>
              <a:ext uri="{FF2B5EF4-FFF2-40B4-BE49-F238E27FC236}">
                <a16:creationId xmlns:a16="http://schemas.microsoft.com/office/drawing/2014/main" id="{E3B395D9-7FF5-CF29-D8D3-E175A0A3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51" y="1544128"/>
            <a:ext cx="2985656" cy="4747403"/>
          </a:xfrm>
          <a:prstGeom prst="rect">
            <a:avLst/>
          </a:prstGeom>
        </p:spPr>
      </p:pic>
      <p:pic>
        <p:nvPicPr>
          <p:cNvPr id="8" name="Picture 7" descr="A stop sign on a pole&#10;&#10;Description automatically generated">
            <a:extLst>
              <a:ext uri="{FF2B5EF4-FFF2-40B4-BE49-F238E27FC236}">
                <a16:creationId xmlns:a16="http://schemas.microsoft.com/office/drawing/2014/main" id="{0447EE92-7E71-BD55-22FE-33C500E11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02" y="1544128"/>
            <a:ext cx="2985656" cy="47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2D8B-DAC2-74B9-3ADB-7EA6F43C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9889-77A5-ECF4-5201-88FC7CB2E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84" y="2170766"/>
            <a:ext cx="11163644" cy="4320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Comparing execution time with and without using </a:t>
            </a:r>
            <a:r>
              <a:rPr lang="en-GB" err="1"/>
              <a:t>superpixels</a:t>
            </a:r>
            <a:r>
              <a:rPr lang="en-GB"/>
              <a:t>:</a:t>
            </a:r>
          </a:p>
          <a:p>
            <a:pPr marL="0" indent="0">
              <a:buNone/>
            </a:pPr>
            <a:r>
              <a:rPr lang="en-GB"/>
              <a:t>Since our algorithm is O(m*n^2|C|), a factor of 20 (each </a:t>
            </a:r>
            <a:r>
              <a:rPr lang="en-GB" err="1"/>
              <a:t>superpixel</a:t>
            </a:r>
            <a:r>
              <a:rPr lang="en-GB"/>
              <a:t> consists of 20 pixels on average) in n will increase execution time by 20^3.</a:t>
            </a:r>
          </a:p>
          <a:p>
            <a:pPr marL="0" indent="0">
              <a:buNone/>
            </a:pPr>
            <a:r>
              <a:rPr lang="en-GB"/>
              <a:t>Using Super pixels : time = 1 min </a:t>
            </a:r>
            <a:r>
              <a:rPr lang="en-GB" err="1"/>
              <a:t>approx</a:t>
            </a:r>
            <a:endParaRPr lang="en-GB"/>
          </a:p>
          <a:p>
            <a:pPr marL="0" indent="0">
              <a:buNone/>
            </a:pPr>
            <a:r>
              <a:rPr lang="en-GB"/>
              <a:t>W/O Super pixels : time = interrupted at 15 min (expected 8000 min)</a:t>
            </a:r>
          </a:p>
        </p:txBody>
      </p:sp>
    </p:spTree>
    <p:extLst>
      <p:ext uri="{BB962C8B-B14F-4D97-AF65-F5344CB8AC3E}">
        <p14:creationId xmlns:p14="http://schemas.microsoft.com/office/powerpoint/2010/main" val="73544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38D4-4C4E-CEBF-1CC4-C6AD0E83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204511"/>
            <a:ext cx="10168128" cy="1179576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B1600-D5C5-2E47-8D8B-7B7A7EFB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20" y="1983309"/>
            <a:ext cx="11163643" cy="46785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Usage of </a:t>
            </a:r>
            <a:r>
              <a:rPr lang="en-US" err="1"/>
              <a:t>superpixels</a:t>
            </a:r>
            <a:r>
              <a:rPr lang="en-US" dirty="0"/>
              <a:t> and </a:t>
            </a:r>
            <a:r>
              <a:rPr lang="en-US" err="1"/>
              <a:t>CIELab</a:t>
            </a:r>
            <a:r>
              <a:rPr lang="en-US" dirty="0"/>
              <a:t> </a:t>
            </a:r>
            <a:r>
              <a:rPr lang="en-US" err="1"/>
              <a:t>colorspace</a:t>
            </a:r>
            <a:r>
              <a:rPr lang="en-US" dirty="0"/>
              <a:t> reduced time complexity and increased accuracy significantly</a:t>
            </a:r>
          </a:p>
          <a:p>
            <a:r>
              <a:rPr lang="en-US" dirty="0"/>
              <a:t>Performed better for smaller sigma which is intuitive </a:t>
            </a:r>
          </a:p>
          <a:p>
            <a:r>
              <a:rPr lang="en-US" dirty="0"/>
              <a:t>Boykov Kolmogorov Network flow algorithm gives good segmentation</a:t>
            </a:r>
          </a:p>
          <a:p>
            <a:r>
              <a:rPr lang="en-US" dirty="0">
                <a:ea typeface="+mn-lt"/>
                <a:cs typeface="+mn-lt"/>
              </a:rPr>
              <a:t>Complex cues like texture could improve the results in scenarios where the color difference between object and background is not so distinguishable.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09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ight reflection in a lens">
            <a:extLst>
              <a:ext uri="{FF2B5EF4-FFF2-40B4-BE49-F238E27FC236}">
                <a16:creationId xmlns:a16="http://schemas.microsoft.com/office/drawing/2014/main" id="{28E595AD-0927-3393-7CF7-C7AFD502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8" r="-2" b="87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CD1E5-EA99-E0EA-59B7-6B18E752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30" y="3063306"/>
            <a:ext cx="4296529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THANKYOU</a:t>
            </a:r>
            <a:br>
              <a:rPr lang="en-US" sz="4400" b="1" dirty="0">
                <a:solidFill>
                  <a:schemeClr val="bg1"/>
                </a:solidFill>
              </a:rPr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000" b="1" dirty="0">
                <a:solidFill>
                  <a:schemeClr val="bg1"/>
                </a:solidFill>
              </a:rPr>
              <a:t>Shantanu Welling (210010076)</a:t>
            </a:r>
            <a:br>
              <a:rPr lang="en-US" sz="2000" b="1" dirty="0"/>
            </a:br>
            <a:r>
              <a:rPr lang="en-US" sz="2000" b="1" dirty="0">
                <a:solidFill>
                  <a:schemeClr val="bg1"/>
                </a:solidFill>
              </a:rPr>
              <a:t>Karan </a:t>
            </a:r>
            <a:r>
              <a:rPr lang="en-US" sz="2000" b="1" dirty="0" err="1">
                <a:solidFill>
                  <a:schemeClr val="bg1"/>
                </a:solidFill>
              </a:rPr>
              <a:t>Godara</a:t>
            </a:r>
            <a:r>
              <a:rPr lang="en-US" sz="2000" b="1" dirty="0">
                <a:solidFill>
                  <a:schemeClr val="bg1"/>
                </a:solidFill>
              </a:rPr>
              <a:t> (210050082)</a:t>
            </a:r>
            <a:br>
              <a:rPr lang="en-US" sz="2000" b="1" dirty="0"/>
            </a:br>
            <a:r>
              <a:rPr lang="en-US" sz="2000" b="1" dirty="0">
                <a:solidFill>
                  <a:schemeClr val="bg1"/>
                </a:solidFill>
              </a:rPr>
              <a:t>Isha Arora (210050070)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68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A126CDE7-7FAF-E5F5-C4ED-49BB6AF23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448562"/>
            <a:ext cx="10168128" cy="13740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DF7E56-0542-6A9F-7E36-950E384C7EEE}"/>
              </a:ext>
            </a:extLst>
          </p:cNvPr>
          <p:cNvSpPr txBox="1"/>
          <p:nvPr/>
        </p:nvSpPr>
        <p:spPr>
          <a:xfrm>
            <a:off x="621437" y="2382174"/>
            <a:ext cx="5493164" cy="4009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E7DF38B-9A45-7DAB-5E75-49FE78047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2" y="2384040"/>
            <a:ext cx="5404757" cy="4141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E62DD-1F3F-1A41-74BE-18B7C4EF2380}"/>
              </a:ext>
            </a:extLst>
          </p:cNvPr>
          <p:cNvSpPr txBox="1"/>
          <p:nvPr/>
        </p:nvSpPr>
        <p:spPr>
          <a:xfrm>
            <a:off x="6451106" y="4260648"/>
            <a:ext cx="53413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Works on 5D image data, L, a, b color values and x, y pixel coordinates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03179B5-BD62-D279-FA78-F028559A1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966" y="5392719"/>
            <a:ext cx="4000499" cy="1129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49FDC3-D8CF-F95B-3126-353402469522}"/>
              </a:ext>
            </a:extLst>
          </p:cNvPr>
          <p:cNvSpPr txBox="1"/>
          <p:nvPr/>
        </p:nvSpPr>
        <p:spPr>
          <a:xfrm>
            <a:off x="6687844" y="2411767"/>
            <a:ext cx="47939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Super Pixelization has a remarkable contribution to the runtime of the partitioning algorithm</a:t>
            </a:r>
          </a:p>
        </p:txBody>
      </p:sp>
    </p:spTree>
    <p:extLst>
      <p:ext uri="{BB962C8B-B14F-4D97-AF65-F5344CB8AC3E}">
        <p14:creationId xmlns:p14="http://schemas.microsoft.com/office/powerpoint/2010/main" val="267559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47BB9-588B-E4E3-5D74-C73FD68B8D8E}"/>
              </a:ext>
            </a:extLst>
          </p:cNvPr>
          <p:cNvSpPr txBox="1"/>
          <p:nvPr/>
        </p:nvSpPr>
        <p:spPr>
          <a:xfrm>
            <a:off x="1716349" y="5755688"/>
            <a:ext cx="9217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Original Image v/s SLIC Image in </a:t>
            </a:r>
            <a:r>
              <a:rPr lang="en-GB" err="1"/>
              <a:t>CIELab</a:t>
            </a:r>
            <a:r>
              <a:rPr lang="en-GB"/>
              <a:t> space</a:t>
            </a:r>
            <a:endParaRPr lang="en-US"/>
          </a:p>
        </p:txBody>
      </p:sp>
      <p:pic>
        <p:nvPicPr>
          <p:cNvPr id="2" name="Picture 1" descr="A rabbit sitting on a table&#10;&#10;Description automatically generated">
            <a:extLst>
              <a:ext uri="{FF2B5EF4-FFF2-40B4-BE49-F238E27FC236}">
                <a16:creationId xmlns:a16="http://schemas.microsoft.com/office/drawing/2014/main" id="{5DFA29E5-50C9-B662-F780-B3CF44D89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9" r="51882" b="6464"/>
          <a:stretch/>
        </p:blipFill>
        <p:spPr>
          <a:xfrm>
            <a:off x="230038" y="1104364"/>
            <a:ext cx="5859700" cy="3797249"/>
          </a:xfrm>
          <a:prstGeom prst="rect">
            <a:avLst/>
          </a:prstGeom>
        </p:spPr>
      </p:pic>
      <p:pic>
        <p:nvPicPr>
          <p:cNvPr id="3" name="Picture 2" descr="A rabbit sitting on a table&#10;&#10;Description automatically generated">
            <a:extLst>
              <a:ext uri="{FF2B5EF4-FFF2-40B4-BE49-F238E27FC236}">
                <a16:creationId xmlns:a16="http://schemas.microsoft.com/office/drawing/2014/main" id="{7AE6F9B4-7541-FC8F-D070-48DFAC008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27" r="-113" b="4566"/>
          <a:stretch/>
        </p:blipFill>
        <p:spPr>
          <a:xfrm>
            <a:off x="5937850" y="1104363"/>
            <a:ext cx="6015376" cy="38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A53F23FE-A0A5-A21E-7B66-EE0D072D9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7859" y="443351"/>
            <a:ext cx="9296400" cy="1371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C7BDF-547C-DD26-3198-84FC8B0CB109}"/>
              </a:ext>
            </a:extLst>
          </p:cNvPr>
          <p:cNvSpPr txBox="1"/>
          <p:nvPr/>
        </p:nvSpPr>
        <p:spPr>
          <a:xfrm>
            <a:off x="710213" y="2456155"/>
            <a:ext cx="108307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GB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4519DE4-45FB-1B3C-C498-3744B8E1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37" y="2520203"/>
            <a:ext cx="6471821" cy="3304601"/>
          </a:xfrm>
          <a:prstGeom prst="rect">
            <a:avLst/>
          </a:prstGeom>
        </p:spPr>
      </p:pic>
      <p:pic>
        <p:nvPicPr>
          <p:cNvPr id="7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AB74C990-574E-EEC3-2AA4-CF7DEC9C5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701" y="2823395"/>
            <a:ext cx="4045258" cy="1129833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0068979-ADC8-0D4D-DFB5-CF9EA8A67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641" y="4479654"/>
            <a:ext cx="4030717" cy="8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4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B74F-D532-246E-A94F-B1C72665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1934-7FDE-D245-6A82-59762BF00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14" y="2061082"/>
            <a:ext cx="11533976" cy="4959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500"/>
              </a:spcAft>
            </a:pPr>
            <a:r>
              <a:rPr lang="en-US" dirty="0"/>
              <a:t>Tested on sample images for background – foreground separation</a:t>
            </a:r>
            <a:endParaRPr lang="en-US"/>
          </a:p>
          <a:p>
            <a:pPr>
              <a:spcAft>
                <a:spcPts val="1500"/>
              </a:spcAft>
            </a:pPr>
            <a:r>
              <a:rPr lang="en-US" dirty="0"/>
              <a:t>Tested </a:t>
            </a:r>
            <a:r>
              <a:rPr lang="en-US" dirty="0">
                <a:solidFill>
                  <a:srgbClr val="040C28"/>
                </a:solidFill>
                <a:ea typeface="+mn-lt"/>
                <a:cs typeface="+mn-lt"/>
              </a:rPr>
              <a:t>σ among {0.1, 10, 25}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rgbClr val="040C28"/>
                </a:solidFill>
                <a:ea typeface="+mn-lt"/>
                <a:cs typeface="+mn-lt"/>
              </a:rPr>
              <a:t>Tunable hyperparameter </a:t>
            </a:r>
            <a:r>
              <a:rPr lang="en-US" dirty="0">
                <a:solidFill>
                  <a:srgbClr val="202124"/>
                </a:solidFill>
                <a:ea typeface="+mn-lt"/>
                <a:cs typeface="+mn-lt"/>
              </a:rPr>
              <a:t>λ in [0,1]. Optimal is 0.9 (visually). 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rgbClr val="202124"/>
                </a:solidFill>
                <a:ea typeface="+mn-lt"/>
                <a:cs typeface="+mn-lt"/>
              </a:rPr>
              <a:t>It d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escribes the relative importance between regional and boundary terms. 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Small lambda implies less significance of regional term and relatively more weightage of boundary terms</a:t>
            </a:r>
            <a:endParaRPr lang="en-US" dirty="0"/>
          </a:p>
          <a:p>
            <a:pPr>
              <a:spcAft>
                <a:spcPts val="1500"/>
              </a:spcAft>
            </a:pPr>
            <a:endParaRPr lang="en-US" dirty="0">
              <a:solidFill>
                <a:srgbClr val="202124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2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82A4-D22B-70C4-3D37-30E5C52C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26" y="2300"/>
            <a:ext cx="10168128" cy="1179576"/>
          </a:xfrm>
        </p:spPr>
        <p:txBody>
          <a:bodyPr/>
          <a:lstStyle/>
          <a:p>
            <a:pPr algn="ctr"/>
            <a:r>
              <a:rPr lang="en-GB"/>
              <a:t>Results</a:t>
            </a:r>
            <a:endParaRPr lang="en-US"/>
          </a:p>
        </p:txBody>
      </p:sp>
      <p:pic>
        <p:nvPicPr>
          <p:cNvPr id="8" name="Picture 7" descr="A group of colorful leaves&#10;&#10;Description automatically generated">
            <a:extLst>
              <a:ext uri="{FF2B5EF4-FFF2-40B4-BE49-F238E27FC236}">
                <a16:creationId xmlns:a16="http://schemas.microsoft.com/office/drawing/2014/main" id="{B1E3ED38-0383-2DA1-D038-F476B38F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1486620"/>
            <a:ext cx="5630173" cy="4201064"/>
          </a:xfrm>
          <a:prstGeom prst="rect">
            <a:avLst/>
          </a:prstGeom>
        </p:spPr>
      </p:pic>
      <p:pic>
        <p:nvPicPr>
          <p:cNvPr id="9" name="Picture 8" descr="A green leaf on a white background&#10;&#10;Description automatically generated">
            <a:extLst>
              <a:ext uri="{FF2B5EF4-FFF2-40B4-BE49-F238E27FC236}">
                <a16:creationId xmlns:a16="http://schemas.microsoft.com/office/drawing/2014/main" id="{BADF1A18-43DE-5677-33CA-F137D7E1B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22" y="1515374"/>
            <a:ext cx="5429429" cy="41723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091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30E22-3B79-AA30-FAB9-65505B9D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285" y="2300"/>
            <a:ext cx="10168128" cy="1179576"/>
          </a:xfrm>
        </p:spPr>
        <p:txBody>
          <a:bodyPr/>
          <a:lstStyle/>
          <a:p>
            <a:pPr algn="ctr"/>
            <a:r>
              <a:rPr lang="en-GB"/>
              <a:t>Results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DF23F3-48AA-1453-C592-DCE3B0C4C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47" y="464215"/>
            <a:ext cx="3330809" cy="2953673"/>
          </a:xfrm>
        </p:spPr>
      </p:pic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895D8E8-4CB8-6EB9-2F80-411855AE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1" y="3499157"/>
            <a:ext cx="3306849" cy="295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5E6936-B1F8-85DC-04FD-BCB5F825996D}"/>
              </a:ext>
            </a:extLst>
          </p:cNvPr>
          <p:cNvSpPr txBox="1"/>
          <p:nvPr/>
        </p:nvSpPr>
        <p:spPr>
          <a:xfrm>
            <a:off x="4441347" y="1183690"/>
            <a:ext cx="351589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/>
              <a:t>Classification accuracy of 99.94% on comparison with mask</a:t>
            </a:r>
          </a:p>
          <a:p>
            <a:pPr algn="ctr"/>
            <a:endParaRPr lang="en-GB" sz="2400" dirty="0"/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Top left- Original Image</a:t>
            </a:r>
          </a:p>
          <a:p>
            <a:pPr algn="ctr"/>
            <a:r>
              <a:rPr lang="en-GB" sz="2400" dirty="0"/>
              <a:t>Top Right- Segmented Image</a:t>
            </a:r>
          </a:p>
          <a:p>
            <a:pPr algn="ctr"/>
            <a:r>
              <a:rPr lang="en-GB" sz="2400" dirty="0"/>
              <a:t>Bottom left- Ground Truth Mask</a:t>
            </a:r>
          </a:p>
          <a:p>
            <a:pPr algn="ctr"/>
            <a:r>
              <a:rPr lang="en-GB" sz="2400" dirty="0"/>
              <a:t>Bottom Right- User markings</a:t>
            </a:r>
          </a:p>
        </p:txBody>
      </p:sp>
      <p:pic>
        <p:nvPicPr>
          <p:cNvPr id="3" name="Picture 2" descr="A deer with its mouth open&#10;&#10;Description automatically generated">
            <a:extLst>
              <a:ext uri="{FF2B5EF4-FFF2-40B4-BE49-F238E27FC236}">
                <a16:creationId xmlns:a16="http://schemas.microsoft.com/office/drawing/2014/main" id="{064A1E17-557D-3689-8422-AB28D4824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799" y="465827"/>
            <a:ext cx="3598777" cy="3165895"/>
          </a:xfrm>
          <a:prstGeom prst="rect">
            <a:avLst/>
          </a:prstGeom>
        </p:spPr>
      </p:pic>
      <p:pic>
        <p:nvPicPr>
          <p:cNvPr id="8" name="Picture 7" descr="A deer with red lines on it&#10;&#10;Description automatically generated">
            <a:extLst>
              <a:ext uri="{FF2B5EF4-FFF2-40B4-BE49-F238E27FC236}">
                <a16:creationId xmlns:a16="http://schemas.microsoft.com/office/drawing/2014/main" id="{7902EC5A-2576-B5BA-067C-D95A30DF6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504" y="3643224"/>
            <a:ext cx="3343369" cy="29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5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2DBC-7924-844C-49DC-026C885D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5" y="174829"/>
            <a:ext cx="10168128" cy="117957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Results</a:t>
            </a:r>
            <a:br>
              <a:rPr lang="en-GB" dirty="0"/>
            </a:br>
            <a:r>
              <a:rPr lang="en-GB" dirty="0" err="1"/>
              <a:t>Colorspace</a:t>
            </a:r>
            <a:r>
              <a:rPr lang="en-GB" dirty="0"/>
              <a:t> Comparison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B1BAD2-CF0C-58C6-AC43-99EE4BECB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01" t="12000" r="23498" b="12600"/>
          <a:stretch/>
        </p:blipFill>
        <p:spPr>
          <a:xfrm>
            <a:off x="8875087" y="3549905"/>
            <a:ext cx="3116185" cy="303275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5491DC-E600-5E92-ABE2-15471D535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6" t="11765" r="23703" b="12395"/>
          <a:stretch/>
        </p:blipFill>
        <p:spPr>
          <a:xfrm>
            <a:off x="8853076" y="170812"/>
            <a:ext cx="3148181" cy="3233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EDBF9-1EB1-036A-7C14-D1295C9CC657}"/>
              </a:ext>
            </a:extLst>
          </p:cNvPr>
          <p:cNvSpPr txBox="1"/>
          <p:nvPr/>
        </p:nvSpPr>
        <p:spPr>
          <a:xfrm>
            <a:off x="6332737" y="6761825"/>
            <a:ext cx="2743199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BFCD3-EBCE-5B85-3ED0-753FD42179F9}"/>
              </a:ext>
            </a:extLst>
          </p:cNvPr>
          <p:cNvSpPr txBox="1"/>
          <p:nvPr/>
        </p:nvSpPr>
        <p:spPr>
          <a:xfrm>
            <a:off x="4136352" y="5037658"/>
            <a:ext cx="3866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User markings                  RGB Space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531BE-5DF8-2CBC-7C00-BC213B2D28B3}"/>
              </a:ext>
            </a:extLst>
          </p:cNvPr>
          <p:cNvSpPr txBox="1"/>
          <p:nvPr/>
        </p:nvSpPr>
        <p:spPr>
          <a:xfrm>
            <a:off x="4352292" y="1930891"/>
            <a:ext cx="3847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Original Image          </a:t>
            </a:r>
            <a:r>
              <a:rPr lang="en-GB" dirty="0" err="1"/>
              <a:t>CIELab</a:t>
            </a:r>
            <a:r>
              <a:rPr lang="en-GB" dirty="0"/>
              <a:t> Space</a:t>
            </a:r>
            <a:endParaRPr lang="en-US" dirty="0"/>
          </a:p>
        </p:txBody>
      </p:sp>
      <p:pic>
        <p:nvPicPr>
          <p:cNvPr id="3" name="Picture 2" descr="A bouquet of roses in a vase&#10;&#10;Description automatically generated">
            <a:extLst>
              <a:ext uri="{FF2B5EF4-FFF2-40B4-BE49-F238E27FC236}">
                <a16:creationId xmlns:a16="http://schemas.microsoft.com/office/drawing/2014/main" id="{5F565206-2A68-A6C2-CA7B-2519074D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19" y="3398805"/>
            <a:ext cx="3266535" cy="3324046"/>
          </a:xfrm>
          <a:prstGeom prst="rect">
            <a:avLst/>
          </a:prstGeom>
        </p:spPr>
      </p:pic>
      <p:pic>
        <p:nvPicPr>
          <p:cNvPr id="9" name="Picture 8" descr="A bouquet of colorful roses&#10;&#10;Description automatically generated">
            <a:extLst>
              <a:ext uri="{FF2B5EF4-FFF2-40B4-BE49-F238E27FC236}">
                <a16:creationId xmlns:a16="http://schemas.microsoft.com/office/drawing/2014/main" id="{EBDF5127-C8BF-7EA9-96AE-B17B02CB1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19" y="92016"/>
            <a:ext cx="3252159" cy="32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229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0301B"/>
      </a:dk2>
      <a:lt2>
        <a:srgbClr val="F0F1F3"/>
      </a:lt2>
      <a:accent1>
        <a:srgbClr val="A6A27E"/>
      </a:accent1>
      <a:accent2>
        <a:srgbClr val="97A872"/>
      </a:accent2>
      <a:accent3>
        <a:srgbClr val="8BAA80"/>
      </a:accent3>
      <a:accent4>
        <a:srgbClr val="76AD7E"/>
      </a:accent4>
      <a:accent5>
        <a:srgbClr val="81AA98"/>
      </a:accent5>
      <a:accent6>
        <a:srgbClr val="73A9A8"/>
      </a:accent6>
      <a:hlink>
        <a:srgbClr val="6B72A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AccentBoxVTI</vt:lpstr>
      <vt:lpstr>SuperPixel Image Segmentation using Graph Cuts and SLIC</vt:lpstr>
      <vt:lpstr>Proposed Method</vt:lpstr>
      <vt:lpstr>PowerPoint Presentation</vt:lpstr>
      <vt:lpstr>PowerPoint Presentation</vt:lpstr>
      <vt:lpstr>PowerPoint Presentation</vt:lpstr>
      <vt:lpstr>Experimental Parameters</vt:lpstr>
      <vt:lpstr>Results</vt:lpstr>
      <vt:lpstr>Results</vt:lpstr>
      <vt:lpstr>Results Colorspace Comparison</vt:lpstr>
      <vt:lpstr>Results σ  Comparison</vt:lpstr>
      <vt:lpstr>Results RGB vs CIELab</vt:lpstr>
      <vt:lpstr>Results Colorspace Comparison</vt:lpstr>
      <vt:lpstr>Results</vt:lpstr>
      <vt:lpstr>Results</vt:lpstr>
      <vt:lpstr>Results Similar color assignment</vt:lpstr>
      <vt:lpstr>Results Constrained graph</vt:lpstr>
      <vt:lpstr>Results: Superpixel granularity</vt:lpstr>
      <vt:lpstr>Results</vt:lpstr>
      <vt:lpstr>Results</vt:lpstr>
      <vt:lpstr>Results</vt:lpstr>
      <vt:lpstr>Results</vt:lpstr>
      <vt:lpstr>Conclusion</vt:lpstr>
      <vt:lpstr>THANKYOU   Shantanu Welling (210010076) Karan Godara (210050082) Isha Arora (210050070)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422</cp:revision>
  <dcterms:created xsi:type="dcterms:W3CDTF">2023-04-11T09:54:47Z</dcterms:created>
  <dcterms:modified xsi:type="dcterms:W3CDTF">2023-11-27T11:44:51Z</dcterms:modified>
</cp:coreProperties>
</file>